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Montserrat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  <p:embeddedFont>
      <p:font typeface="Merriweather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22" Type="http://schemas.openxmlformats.org/officeDocument/2006/relationships/font" Target="fonts/Merriweather-regular.fntdata"/><Relationship Id="rId21" Type="http://schemas.openxmlformats.org/officeDocument/2006/relationships/font" Target="fonts/Lato-boldItalic.fntdata"/><Relationship Id="rId24" Type="http://schemas.openxmlformats.org/officeDocument/2006/relationships/font" Target="fonts/Merriweather-italic.fntdata"/><Relationship Id="rId23" Type="http://schemas.openxmlformats.org/officeDocument/2006/relationships/font" Target="fonts/Merriweather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Merriweather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19" Type="http://schemas.openxmlformats.org/officeDocument/2006/relationships/font" Target="fonts/Lato-bold.fntdata"/><Relationship Id="rId18" Type="http://schemas.openxmlformats.org/officeDocument/2006/relationships/font" Target="fonts/La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1fd41cde2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1fd41cde2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1fd41cde2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1fd41cde2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1fd41cde2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1fd41cde2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1fd41cde2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1fd41cde2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200a2ce8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200a2ce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1fd41cde2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1fd41cde2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1fd41cde2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1fd41cde2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1fd41cde2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1fd41cde2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cnbc.com/video/3000620133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436300" cy="1578900"/>
          </a:xfrm>
          <a:prstGeom prst="rect">
            <a:avLst/>
          </a:prstGeom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Business Golf Club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(BGC)</a:t>
            </a:r>
            <a:endParaRPr/>
          </a:p>
        </p:txBody>
      </p:sp>
      <p:pic>
        <p:nvPicPr>
          <p:cNvPr id="135" name="Google Shape;13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75" y="2539500"/>
            <a:ext cx="2172949" cy="2373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414800" y="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Executive Board </a:t>
            </a:r>
            <a:endParaRPr/>
          </a:p>
        </p:txBody>
      </p:sp>
      <p:sp>
        <p:nvSpPr>
          <p:cNvPr id="141" name="Google Shape;141;p14"/>
          <p:cNvSpPr txBox="1"/>
          <p:nvPr/>
        </p:nvSpPr>
        <p:spPr>
          <a:xfrm>
            <a:off x="0" y="1297925"/>
            <a:ext cx="7687500" cy="31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❖"/>
            </a:pPr>
            <a:r>
              <a:rPr b="1" lang="en" sz="1800">
                <a:solidFill>
                  <a:srgbClr val="0000FF"/>
                </a:solidFill>
              </a:rPr>
              <a:t>President: </a:t>
            </a:r>
            <a:r>
              <a:rPr b="1" lang="en" sz="1800">
                <a:solidFill>
                  <a:srgbClr val="FFFF00"/>
                </a:solidFill>
              </a:rPr>
              <a:t>John Donnelly</a:t>
            </a:r>
            <a:r>
              <a:rPr b="1" lang="en" sz="1800">
                <a:solidFill>
                  <a:srgbClr val="0000FF"/>
                </a:solidFill>
              </a:rPr>
              <a:t> </a:t>
            </a:r>
            <a:endParaRPr b="1"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FF"/>
                </a:solidFill>
              </a:rPr>
              <a:t>  </a:t>
            </a:r>
            <a:endParaRPr b="1" sz="1800">
              <a:solidFill>
                <a:srgbClr val="0000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❖"/>
            </a:pPr>
            <a:r>
              <a:rPr b="1" lang="en" sz="1800">
                <a:solidFill>
                  <a:srgbClr val="0000FF"/>
                </a:solidFill>
              </a:rPr>
              <a:t>Vice President: </a:t>
            </a:r>
            <a:r>
              <a:rPr b="1" lang="en" sz="1800">
                <a:solidFill>
                  <a:srgbClr val="FFFF00"/>
                </a:solidFill>
              </a:rPr>
              <a:t>Chris Connolly</a:t>
            </a:r>
            <a:r>
              <a:rPr b="1" lang="en" sz="1800">
                <a:solidFill>
                  <a:srgbClr val="FFFF00"/>
                </a:solidFill>
              </a:rPr>
              <a:t> </a:t>
            </a:r>
            <a:endParaRPr b="1" sz="18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❖"/>
            </a:pPr>
            <a:r>
              <a:rPr b="1" lang="en" sz="1800">
                <a:solidFill>
                  <a:srgbClr val="0000FF"/>
                </a:solidFill>
              </a:rPr>
              <a:t>Treasurer: </a:t>
            </a:r>
            <a:r>
              <a:rPr b="1" lang="en" sz="1800">
                <a:solidFill>
                  <a:srgbClr val="FFFF00"/>
                </a:solidFill>
              </a:rPr>
              <a:t>Henry Glucksman</a:t>
            </a:r>
            <a:endParaRPr b="1" sz="18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❖"/>
            </a:pPr>
            <a:r>
              <a:rPr b="1" lang="en" sz="1800">
                <a:solidFill>
                  <a:srgbClr val="0000FF"/>
                </a:solidFill>
              </a:rPr>
              <a:t>Secretary: </a:t>
            </a:r>
            <a:r>
              <a:rPr b="1" lang="en" sz="1800">
                <a:solidFill>
                  <a:srgbClr val="FFFF00"/>
                </a:solidFill>
              </a:rPr>
              <a:t>Max Berman</a:t>
            </a:r>
            <a:endParaRPr b="1" sz="1800">
              <a:solidFill>
                <a:srgbClr val="0000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Char char="❖"/>
            </a:pPr>
            <a:r>
              <a:rPr b="1" lang="en" sz="1800">
                <a:solidFill>
                  <a:srgbClr val="0000FF"/>
                </a:solidFill>
              </a:rPr>
              <a:t>Communications Chair: </a:t>
            </a:r>
            <a:endParaRPr b="1" sz="1800">
              <a:solidFill>
                <a:srgbClr val="0000FF"/>
              </a:solidFill>
            </a:endParaRPr>
          </a:p>
          <a:p>
            <a:pPr indent="45720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</a:rPr>
              <a:t>   Ben Brod</a:t>
            </a:r>
            <a:endParaRPr b="1" sz="1800">
              <a:solidFill>
                <a:srgbClr val="FFFF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Char char="❖"/>
            </a:pPr>
            <a:r>
              <a:rPr b="1" lang="en" sz="1800">
                <a:solidFill>
                  <a:srgbClr val="FFFF00"/>
                </a:solidFill>
              </a:rPr>
              <a:t>Advisor: Bill Ryan</a:t>
            </a:r>
            <a:endParaRPr b="1" sz="1800">
              <a:solidFill>
                <a:srgbClr val="FFFF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</a:rPr>
              <a:t>  </a:t>
            </a:r>
            <a:endParaRPr b="1" sz="1800">
              <a:solidFill>
                <a:srgbClr val="FFFF00"/>
              </a:solidFill>
            </a:endParaRPr>
          </a:p>
        </p:txBody>
      </p:sp>
      <p:pic>
        <p:nvPicPr>
          <p:cNvPr id="142" name="Google Shape;14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6500" y="0"/>
            <a:ext cx="50374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Objectives: </a:t>
            </a:r>
            <a:endParaRPr/>
          </a:p>
        </p:txBody>
      </p:sp>
      <p:sp>
        <p:nvSpPr>
          <p:cNvPr id="148" name="Google Shape;148;p15"/>
          <p:cNvSpPr txBox="1"/>
          <p:nvPr>
            <p:ph idx="1" type="body"/>
          </p:nvPr>
        </p:nvSpPr>
        <p:spPr>
          <a:xfrm rot="819698">
            <a:off x="851454" y="2537711"/>
            <a:ext cx="1680444" cy="778629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 Connect Like-Minded Students </a:t>
            </a:r>
            <a:endParaRPr sz="1800"/>
          </a:p>
        </p:txBody>
      </p:sp>
      <p:sp>
        <p:nvSpPr>
          <p:cNvPr id="149" name="Google Shape;149;p15"/>
          <p:cNvSpPr txBox="1"/>
          <p:nvPr/>
        </p:nvSpPr>
        <p:spPr>
          <a:xfrm rot="-1099427">
            <a:off x="2458953" y="2444523"/>
            <a:ext cx="2200475" cy="7319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Learn how to leverage golf and business</a:t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0" name="Google Shape;150;p15"/>
          <p:cNvSpPr txBox="1"/>
          <p:nvPr/>
        </p:nvSpPr>
        <p:spPr>
          <a:xfrm rot="993729">
            <a:off x="4687170" y="2630834"/>
            <a:ext cx="2101697" cy="9142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Improve informal/formal  communication skills</a:t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1" name="Google Shape;151;p15"/>
          <p:cNvSpPr txBox="1"/>
          <p:nvPr/>
        </p:nvSpPr>
        <p:spPr>
          <a:xfrm rot="-982340">
            <a:off x="6771734" y="2469878"/>
            <a:ext cx="1465527" cy="9142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Holistic approach in all areas of studies </a:t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Benefits of Membership</a:t>
            </a:r>
            <a:endParaRPr/>
          </a:p>
        </p:txBody>
      </p:sp>
      <p:sp>
        <p:nvSpPr>
          <p:cNvPr id="157" name="Google Shape;157;p16"/>
          <p:cNvSpPr txBox="1"/>
          <p:nvPr>
            <p:ph idx="1" type="body"/>
          </p:nvPr>
        </p:nvSpPr>
        <p:spPr>
          <a:xfrm>
            <a:off x="1297500" y="986875"/>
            <a:ext cx="7648200" cy="13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 sz="2400"/>
              <a:t>Access</a:t>
            </a:r>
            <a:r>
              <a:rPr lang="en" sz="2400"/>
              <a:t> to local golf </a:t>
            </a:r>
            <a:r>
              <a:rPr lang="en" sz="2400"/>
              <a:t>courses</a:t>
            </a:r>
            <a:r>
              <a:rPr lang="en" sz="2400"/>
              <a:t> for </a:t>
            </a:r>
            <a:r>
              <a:rPr b="1" lang="en" sz="2400"/>
              <a:t>discounted prices $$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 sz="2400"/>
              <a:t>Eligible for golf outings with business professionals </a:t>
            </a:r>
            <a:r>
              <a:rPr lang="en" sz="1800"/>
              <a:t>        </a:t>
            </a:r>
            <a:endParaRPr sz="1800"/>
          </a:p>
        </p:txBody>
      </p:sp>
      <p:pic>
        <p:nvPicPr>
          <p:cNvPr id="158" name="Google Shape;15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475" y="2345877"/>
            <a:ext cx="1860578" cy="2409372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6"/>
          <p:cNvSpPr txBox="1"/>
          <p:nvPr/>
        </p:nvSpPr>
        <p:spPr>
          <a:xfrm>
            <a:off x="2364375" y="2428875"/>
            <a:ext cx="56955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➔"/>
            </a:pPr>
            <a:r>
              <a:rPr lang="en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Access to presentations given by our speakers</a:t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ato"/>
              <a:buChar char="➔"/>
            </a:pPr>
            <a:r>
              <a:rPr lang="en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Our connections are your connections</a:t>
            </a:r>
            <a:endParaRPr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Golf Weather </a:t>
            </a:r>
            <a:endParaRPr b="1"/>
          </a:p>
        </p:txBody>
      </p:sp>
      <p:sp>
        <p:nvSpPr>
          <p:cNvPr id="165" name="Google Shape;165;p1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9925"/>
            <a:ext cx="9144000" cy="520342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7"/>
          <p:cNvSpPr txBox="1"/>
          <p:nvPr/>
        </p:nvSpPr>
        <p:spPr>
          <a:xfrm>
            <a:off x="732825" y="173250"/>
            <a:ext cx="60006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Warmer Months: </a:t>
            </a:r>
            <a:endParaRPr b="1" sz="24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8" name="Google Shape;168;p17"/>
          <p:cNvSpPr txBox="1"/>
          <p:nvPr/>
        </p:nvSpPr>
        <p:spPr>
          <a:xfrm>
            <a:off x="732825" y="659025"/>
            <a:ext cx="6609000" cy="27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b="1" lang="en" sz="3000">
                <a:solidFill>
                  <a:schemeClr val="lt1"/>
                </a:solidFill>
              </a:rPr>
              <a:t>2-3 Practice Rounds</a:t>
            </a:r>
            <a:endParaRPr b="1" sz="3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          Local courses-pending cheapest pricing 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</a:pPr>
            <a:r>
              <a:rPr b="1" lang="en" sz="3000">
                <a:solidFill>
                  <a:schemeClr val="lt1"/>
                </a:solidFill>
              </a:rPr>
              <a:t>1</a:t>
            </a:r>
            <a:r>
              <a:rPr b="1" lang="en" sz="3000">
                <a:solidFill>
                  <a:schemeClr val="lt1"/>
                </a:solidFill>
              </a:rPr>
              <a:t> Golf Outing w/ Business Professionals</a:t>
            </a:r>
            <a:r>
              <a:rPr b="1" lang="en" sz="3000">
                <a:solidFill>
                  <a:srgbClr val="0000FF"/>
                </a:solidFill>
              </a:rPr>
              <a:t> </a:t>
            </a:r>
            <a:endParaRPr b="1" sz="30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FF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</a:pPr>
            <a:r>
              <a:rPr b="1" lang="en" sz="3000">
                <a:solidFill>
                  <a:srgbClr val="FFFFFF"/>
                </a:solidFill>
              </a:rPr>
              <a:t>1-2 Driving range sessions</a:t>
            </a:r>
            <a:endParaRPr b="1"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Tips for Doing Business on the Golf Course</a:t>
            </a:r>
            <a:endParaRPr/>
          </a:p>
        </p:txBody>
      </p:sp>
      <p:sp>
        <p:nvSpPr>
          <p:cNvPr id="174" name="Google Shape;174;p1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The Art of the Deal: Business Golf Tips </a:t>
            </a:r>
            <a:endParaRPr sz="3000">
              <a:solidFill>
                <a:srgbClr val="888888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900">
              <a:solidFill>
                <a:srgbClr val="888888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Colder month activities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0" name="Google Shape;18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9750" y="2013275"/>
            <a:ext cx="15240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9"/>
          <p:cNvSpPr txBox="1"/>
          <p:nvPr/>
        </p:nvSpPr>
        <p:spPr>
          <a:xfrm>
            <a:off x="1479750" y="1101525"/>
            <a:ext cx="2460900" cy="6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Speakers/Workshops 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82" name="Google Shape;182;p19"/>
          <p:cNvSpPr txBox="1"/>
          <p:nvPr/>
        </p:nvSpPr>
        <p:spPr>
          <a:xfrm>
            <a:off x="788125" y="3811525"/>
            <a:ext cx="41757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9"/>
          <p:cNvSpPr txBox="1"/>
          <p:nvPr/>
        </p:nvSpPr>
        <p:spPr>
          <a:xfrm>
            <a:off x="3747000" y="1654575"/>
            <a:ext cx="4479900" cy="22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Presenters include:</a:t>
            </a:r>
            <a:endParaRPr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>
                <a:solidFill>
                  <a:srgbClr val="FFFFFF"/>
                </a:solidFill>
              </a:rPr>
              <a:t> Pepsico VP of consumer strategies and insights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>
                <a:solidFill>
                  <a:srgbClr val="FFFFFF"/>
                </a:solidFill>
              </a:rPr>
              <a:t>Cryptocurrency consultants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>
                <a:solidFill>
                  <a:srgbClr val="FFFFFF"/>
                </a:solidFill>
              </a:rPr>
              <a:t>Northeastern University graduate program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>
                <a:solidFill>
                  <a:srgbClr val="FFFFFF"/>
                </a:solidFill>
              </a:rPr>
              <a:t>Insurance associates</a:t>
            </a:r>
            <a:endParaRPr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>
                <a:solidFill>
                  <a:srgbClr val="FFFFFF"/>
                </a:solidFill>
              </a:rPr>
              <a:t>Treasury group representatives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Gain knowledge in all areas of study 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Incentives to Come to Meetings </a:t>
            </a:r>
            <a:endParaRPr/>
          </a:p>
        </p:txBody>
      </p:sp>
      <p:sp>
        <p:nvSpPr>
          <p:cNvPr id="189" name="Google Shape;189;p20"/>
          <p:cNvSpPr txBox="1"/>
          <p:nvPr/>
        </p:nvSpPr>
        <p:spPr>
          <a:xfrm>
            <a:off x="1396475" y="1018550"/>
            <a:ext cx="5475300" cy="36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First come first serve for Golf Outings when limited spots are available</a:t>
            </a:r>
            <a:endParaRPr sz="18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Opportunities for Executive Leadership positions</a:t>
            </a:r>
            <a:endParaRPr sz="18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Opportunity to network with guest speakers 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FUNDRAISING</a:t>
            </a:r>
            <a:endParaRPr/>
          </a:p>
        </p:txBody>
      </p:sp>
      <p:sp>
        <p:nvSpPr>
          <p:cNvPr id="195" name="Google Shape;195;p21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Dues only for those interested in attending outings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Student Government Funding- next semester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Apparel Sales: w/ “Business Golf Head” as Logo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Alumni Outing w/ Sponsor and Networking Lunch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6" name="Google Shape;19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0538" y="311063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